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59" r:id="rId4"/>
    <p:sldId id="258"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918BE65-06C2-4966-832F-E88975EC57DF}" type="datetimeFigureOut">
              <a:rPr lang="en-US" smtClean="0"/>
              <a:t>10/20/2014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3B3F144-6A9A-4254-BCA1-17E496FBAB3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18BE65-06C2-4966-832F-E88975EC57DF}"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3F144-6A9A-4254-BCA1-17E496FBAB3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18BE65-06C2-4966-832F-E88975EC57DF}"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3F144-6A9A-4254-BCA1-17E496FBAB3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918BE65-06C2-4966-832F-E88975EC57DF}"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3F144-6A9A-4254-BCA1-17E496FBAB3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918BE65-06C2-4966-832F-E88975EC57DF}" type="datetimeFigureOut">
              <a:rPr lang="en-US" smtClean="0"/>
              <a:t>10/20/2014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3F144-6A9A-4254-BCA1-17E496FBAB3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18BE65-06C2-4966-832F-E88975EC57DF}"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3F144-6A9A-4254-BCA1-17E496FBAB3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918BE65-06C2-4966-832F-E88975EC57DF}" type="datetimeFigureOut">
              <a:rPr lang="en-US" smtClean="0"/>
              <a:t>10/20/2014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3F144-6A9A-4254-BCA1-17E496FBAB3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918BE65-06C2-4966-832F-E88975EC57DF}" type="datetimeFigureOut">
              <a:rPr lang="en-US" smtClean="0"/>
              <a:t>10/20/2014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3F144-6A9A-4254-BCA1-17E496FBAB3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8BE65-06C2-4966-832F-E88975EC57DF}" type="datetimeFigureOut">
              <a:rPr lang="en-US" smtClean="0"/>
              <a:t>10/20/2014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3F144-6A9A-4254-BCA1-17E496FBAB3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18BE65-06C2-4966-832F-E88975EC57DF}"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3F144-6A9A-4254-BCA1-17E496FBAB3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918BE65-06C2-4966-832F-E88975EC57DF}" type="datetimeFigureOut">
              <a:rPr lang="en-US" smtClean="0"/>
              <a:t>10/20/2014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3B3F144-6A9A-4254-BCA1-17E496FBAB3D}"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918BE65-06C2-4966-832F-E88975EC57DF}" type="datetimeFigureOut">
              <a:rPr lang="en-US" smtClean="0"/>
              <a:t>10/20/2014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B3F144-6A9A-4254-BCA1-17E496FBAB3D}"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homeworktips.about.com/od/paperassignments/a/badsource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kyvl.org/kids/p2_search/cantFind.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homeworktips.about.com/od/researchandreference/a/internet.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Online Research</a:t>
            </a:r>
            <a:br>
              <a:rPr lang="en-US" dirty="0" smtClean="0"/>
            </a:br>
            <a:endParaRPr lang="en-US" dirty="0"/>
          </a:p>
        </p:txBody>
      </p:sp>
      <p:sp>
        <p:nvSpPr>
          <p:cNvPr id="3" name="Subtitle 2"/>
          <p:cNvSpPr>
            <a:spLocks noGrp="1"/>
          </p:cNvSpPr>
          <p:nvPr>
            <p:ph type="subTitle" idx="1"/>
          </p:nvPr>
        </p:nvSpPr>
        <p:spPr/>
        <p:txBody>
          <a:bodyPr/>
          <a:lstStyle/>
          <a:p>
            <a:r>
              <a:rPr lang="en-US" dirty="0" smtClean="0"/>
              <a:t>Good vs. Poor Internet Resources</a:t>
            </a:r>
            <a:endParaRPr lang="en-US" dirty="0"/>
          </a:p>
        </p:txBody>
      </p:sp>
    </p:spTree>
    <p:extLst>
      <p:ext uri="{BB962C8B-B14F-4D97-AF65-F5344CB8AC3E}">
        <p14:creationId xmlns:p14="http://schemas.microsoft.com/office/powerpoint/2010/main" val="3508276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Thing to Remember</a:t>
            </a:r>
            <a:endParaRPr lang="en-US" dirty="0"/>
          </a:p>
        </p:txBody>
      </p:sp>
      <p:sp>
        <p:nvSpPr>
          <p:cNvPr id="3" name="Content Placeholder 2"/>
          <p:cNvSpPr>
            <a:spLocks noGrp="1"/>
          </p:cNvSpPr>
          <p:nvPr>
            <p:ph idx="1"/>
          </p:nvPr>
        </p:nvSpPr>
        <p:spPr/>
        <p:txBody>
          <a:bodyPr>
            <a:normAutofit/>
          </a:bodyPr>
          <a:lstStyle/>
          <a:p>
            <a:r>
              <a:rPr lang="en-US" sz="6000" dirty="0" smtClean="0"/>
              <a:t>Just because something is online, that does NOT mean it is accurate!</a:t>
            </a:r>
            <a:endParaRPr lang="en-US" sz="6000" dirty="0"/>
          </a:p>
        </p:txBody>
      </p:sp>
    </p:spTree>
    <p:extLst>
      <p:ext uri="{BB962C8B-B14F-4D97-AF65-F5344CB8AC3E}">
        <p14:creationId xmlns:p14="http://schemas.microsoft.com/office/powerpoint/2010/main" val="3223917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Away From</a:t>
            </a:r>
            <a:endParaRPr lang="en-US" dirty="0"/>
          </a:p>
        </p:txBody>
      </p:sp>
      <p:sp>
        <p:nvSpPr>
          <p:cNvPr id="3" name="Content Placeholder 2"/>
          <p:cNvSpPr>
            <a:spLocks noGrp="1"/>
          </p:cNvSpPr>
          <p:nvPr>
            <p:ph idx="1"/>
          </p:nvPr>
        </p:nvSpPr>
        <p:spPr/>
        <p:txBody>
          <a:bodyPr>
            <a:normAutofit/>
          </a:bodyPr>
          <a:lstStyle/>
          <a:p>
            <a:r>
              <a:rPr lang="en-US" sz="2400" dirty="0" smtClean="0"/>
              <a:t>Blogs</a:t>
            </a:r>
          </a:p>
          <a:p>
            <a:r>
              <a:rPr lang="en-US" sz="2400" dirty="0" smtClean="0"/>
              <a:t>Personal Websites</a:t>
            </a:r>
          </a:p>
          <a:p>
            <a:r>
              <a:rPr lang="en-US" sz="2400" dirty="0" smtClean="0"/>
              <a:t>Wikis – YES, this means Wikipedia!</a:t>
            </a:r>
          </a:p>
          <a:p>
            <a:r>
              <a:rPr lang="en-US" sz="2400" dirty="0" smtClean="0"/>
              <a:t>Movies </a:t>
            </a:r>
            <a:r>
              <a:rPr lang="en-US" sz="1800" dirty="0" smtClean="0"/>
              <a:t>(that are meant for entertainment purposes)</a:t>
            </a:r>
          </a:p>
          <a:p>
            <a:pPr lvl="1"/>
            <a:r>
              <a:rPr lang="en-US" dirty="0" smtClean="0"/>
              <a:t>UNLESS they are documentaries</a:t>
            </a:r>
          </a:p>
          <a:p>
            <a:r>
              <a:rPr lang="en-US" sz="2400" dirty="0" smtClean="0"/>
              <a:t>Historical Novels </a:t>
            </a:r>
            <a:r>
              <a:rPr lang="en-US" sz="1800" dirty="0" smtClean="0"/>
              <a:t>(that are meant for entertainment purposes)</a:t>
            </a:r>
          </a:p>
          <a:p>
            <a:pPr lvl="1"/>
            <a:r>
              <a:rPr lang="en-US" dirty="0"/>
              <a:t>Only use biographies, autobiographies, and non-fiction</a:t>
            </a:r>
            <a:r>
              <a:rPr lang="en-US" dirty="0" smtClean="0"/>
              <a:t>.</a:t>
            </a:r>
          </a:p>
          <a:p>
            <a:r>
              <a:rPr lang="en-US" sz="2400" dirty="0" smtClean="0"/>
              <a:t>Anything you are not SURE about!</a:t>
            </a:r>
          </a:p>
          <a:p>
            <a:pPr lvl="3"/>
            <a:r>
              <a:rPr lang="en-US" sz="1600" dirty="0" smtClean="0">
                <a:latin typeface="+mj-lt"/>
                <a:hlinkClick r:id="rId2"/>
              </a:rPr>
              <a:t>Source: http</a:t>
            </a:r>
            <a:r>
              <a:rPr lang="en-US" sz="1600" dirty="0">
                <a:latin typeface="+mj-lt"/>
                <a:hlinkClick r:id="rId2"/>
              </a:rPr>
              <a:t>://</a:t>
            </a:r>
            <a:r>
              <a:rPr lang="en-US" sz="1600" dirty="0" smtClean="0">
                <a:latin typeface="+mj-lt"/>
                <a:hlinkClick r:id="rId2"/>
              </a:rPr>
              <a:t>homeworktips.about.com/od/paperassignments/a/badsources.htm</a:t>
            </a:r>
            <a:r>
              <a:rPr lang="en-US" sz="1600" dirty="0" smtClean="0">
                <a:latin typeface="+mj-lt"/>
              </a:rPr>
              <a:t> </a:t>
            </a:r>
            <a:endParaRPr lang="en-US" sz="1600" dirty="0">
              <a:latin typeface="+mj-lt"/>
            </a:endParaRPr>
          </a:p>
        </p:txBody>
      </p:sp>
    </p:spTree>
    <p:extLst>
      <p:ext uri="{BB962C8B-B14F-4D97-AF65-F5344CB8AC3E}">
        <p14:creationId xmlns:p14="http://schemas.microsoft.com/office/powerpoint/2010/main" val="75520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par>
                                <p:cTn id="75" presetID="26" presetClass="entr" presetSubtype="0" fill="hold" grpId="0" nodeType="withEffect">
                                  <p:stCondLst>
                                    <p:cond delay="0"/>
                                  </p:stCondLst>
                                  <p:childTnLst>
                                    <p:set>
                                      <p:cBhvr>
                                        <p:cTn id="76" dur="1" fill="hold">
                                          <p:stCondLst>
                                            <p:cond delay="0"/>
                                          </p:stCondLst>
                                        </p:cTn>
                                        <p:tgtEl>
                                          <p:spTgt spid="3">
                                            <p:txEl>
                                              <p:pRg st="4" end="4"/>
                                            </p:txEl>
                                          </p:spTgt>
                                        </p:tgtEl>
                                        <p:attrNameLst>
                                          <p:attrName>style.visibility</p:attrName>
                                        </p:attrNameLst>
                                      </p:cBhvr>
                                      <p:to>
                                        <p:strVal val="visible"/>
                                      </p:to>
                                    </p:set>
                                    <p:animEffect transition="in" filter="wipe(down)">
                                      <p:cBhvr>
                                        <p:cTn id="77" dur="580">
                                          <p:stCondLst>
                                            <p:cond delay="0"/>
                                          </p:stCondLst>
                                        </p:cTn>
                                        <p:tgtEl>
                                          <p:spTgt spid="3">
                                            <p:txEl>
                                              <p:pRg st="4" end="4"/>
                                            </p:txEl>
                                          </p:spTgt>
                                        </p:tgtEl>
                                      </p:cBhvr>
                                    </p:animEffect>
                                    <p:anim calcmode="lin" valueType="num">
                                      <p:cBhvr>
                                        <p:cTn id="78"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3">
                                            <p:txEl>
                                              <p:pRg st="4" end="4"/>
                                            </p:txEl>
                                          </p:spTgt>
                                        </p:tgtEl>
                                      </p:cBhvr>
                                      <p:to x="100000" y="60000"/>
                                    </p:animScale>
                                    <p:animScale>
                                      <p:cBhvr>
                                        <p:cTn id="84" dur="166" decel="50000">
                                          <p:stCondLst>
                                            <p:cond delay="676"/>
                                          </p:stCondLst>
                                        </p:cTn>
                                        <p:tgtEl>
                                          <p:spTgt spid="3">
                                            <p:txEl>
                                              <p:pRg st="4" end="4"/>
                                            </p:txEl>
                                          </p:spTgt>
                                        </p:tgtEl>
                                      </p:cBhvr>
                                      <p:to x="100000" y="100000"/>
                                    </p:animScale>
                                    <p:animScale>
                                      <p:cBhvr>
                                        <p:cTn id="85" dur="26">
                                          <p:stCondLst>
                                            <p:cond delay="1312"/>
                                          </p:stCondLst>
                                        </p:cTn>
                                        <p:tgtEl>
                                          <p:spTgt spid="3">
                                            <p:txEl>
                                              <p:pRg st="4" end="4"/>
                                            </p:txEl>
                                          </p:spTgt>
                                        </p:tgtEl>
                                      </p:cBhvr>
                                      <p:to x="100000" y="80000"/>
                                    </p:animScale>
                                    <p:animScale>
                                      <p:cBhvr>
                                        <p:cTn id="86" dur="166" decel="50000">
                                          <p:stCondLst>
                                            <p:cond delay="1338"/>
                                          </p:stCondLst>
                                        </p:cTn>
                                        <p:tgtEl>
                                          <p:spTgt spid="3">
                                            <p:txEl>
                                              <p:pRg st="4" end="4"/>
                                            </p:txEl>
                                          </p:spTgt>
                                        </p:tgtEl>
                                      </p:cBhvr>
                                      <p:to x="100000" y="100000"/>
                                    </p:animScale>
                                    <p:animScale>
                                      <p:cBhvr>
                                        <p:cTn id="87" dur="26">
                                          <p:stCondLst>
                                            <p:cond delay="1642"/>
                                          </p:stCondLst>
                                        </p:cTn>
                                        <p:tgtEl>
                                          <p:spTgt spid="3">
                                            <p:txEl>
                                              <p:pRg st="4" end="4"/>
                                            </p:txEl>
                                          </p:spTgt>
                                        </p:tgtEl>
                                      </p:cBhvr>
                                      <p:to x="100000" y="90000"/>
                                    </p:animScale>
                                    <p:animScale>
                                      <p:cBhvr>
                                        <p:cTn id="88" dur="166" decel="50000">
                                          <p:stCondLst>
                                            <p:cond delay="1668"/>
                                          </p:stCondLst>
                                        </p:cTn>
                                        <p:tgtEl>
                                          <p:spTgt spid="3">
                                            <p:txEl>
                                              <p:pRg st="4" end="4"/>
                                            </p:txEl>
                                          </p:spTgt>
                                        </p:tgtEl>
                                      </p:cBhvr>
                                      <p:to x="100000" y="100000"/>
                                    </p:animScale>
                                    <p:animScale>
                                      <p:cBhvr>
                                        <p:cTn id="89" dur="26">
                                          <p:stCondLst>
                                            <p:cond delay="1808"/>
                                          </p:stCondLst>
                                        </p:cTn>
                                        <p:tgtEl>
                                          <p:spTgt spid="3">
                                            <p:txEl>
                                              <p:pRg st="4" end="4"/>
                                            </p:txEl>
                                          </p:spTgt>
                                        </p:tgtEl>
                                      </p:cBhvr>
                                      <p:to x="100000" y="95000"/>
                                    </p:animScale>
                                    <p:animScale>
                                      <p:cBhvr>
                                        <p:cTn id="90" dur="166" decel="50000">
                                          <p:stCondLst>
                                            <p:cond delay="1834"/>
                                          </p:stCondLst>
                                        </p:cTn>
                                        <p:tgtEl>
                                          <p:spTgt spid="3">
                                            <p:txEl>
                                              <p:pRg st="4" end="4"/>
                                            </p:txEl>
                                          </p:spTgt>
                                        </p:tgtEl>
                                      </p:cBhvr>
                                      <p:to x="100000" y="100000"/>
                                    </p:animScale>
                                  </p:childTnLst>
                                </p:cTn>
                              </p:par>
                            </p:childTnLst>
                          </p:cTn>
                        </p:par>
                      </p:childTnLst>
                    </p:cTn>
                  </p:par>
                  <p:par>
                    <p:cTn id="91" fill="hold">
                      <p:stCondLst>
                        <p:cond delay="indefinite"/>
                      </p:stCondLst>
                      <p:childTnLst>
                        <p:par>
                          <p:cTn id="92" fill="hold">
                            <p:stCondLst>
                              <p:cond delay="0"/>
                            </p:stCondLst>
                            <p:childTnLst>
                              <p:par>
                                <p:cTn id="93" presetID="26" presetClass="entr" presetSubtype="0" fill="hold" grpId="0" nodeType="clickEffect">
                                  <p:stCondLst>
                                    <p:cond delay="0"/>
                                  </p:stCondLst>
                                  <p:childTnLst>
                                    <p:set>
                                      <p:cBhvr>
                                        <p:cTn id="94" dur="1" fill="hold">
                                          <p:stCondLst>
                                            <p:cond delay="0"/>
                                          </p:stCondLst>
                                        </p:cTn>
                                        <p:tgtEl>
                                          <p:spTgt spid="3">
                                            <p:txEl>
                                              <p:pRg st="5" end="5"/>
                                            </p:txEl>
                                          </p:spTgt>
                                        </p:tgtEl>
                                        <p:attrNameLst>
                                          <p:attrName>style.visibility</p:attrName>
                                        </p:attrNameLst>
                                      </p:cBhvr>
                                      <p:to>
                                        <p:strVal val="visible"/>
                                      </p:to>
                                    </p:set>
                                    <p:animEffect transition="in" filter="wipe(down)">
                                      <p:cBhvr>
                                        <p:cTn id="95" dur="580">
                                          <p:stCondLst>
                                            <p:cond delay="0"/>
                                          </p:stCondLst>
                                        </p:cTn>
                                        <p:tgtEl>
                                          <p:spTgt spid="3">
                                            <p:txEl>
                                              <p:pRg st="5" end="5"/>
                                            </p:txEl>
                                          </p:spTgt>
                                        </p:tgtEl>
                                      </p:cBhvr>
                                    </p:animEffect>
                                    <p:anim calcmode="lin" valueType="num">
                                      <p:cBhvr>
                                        <p:cTn id="96"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1" dur="26">
                                          <p:stCondLst>
                                            <p:cond delay="650"/>
                                          </p:stCondLst>
                                        </p:cTn>
                                        <p:tgtEl>
                                          <p:spTgt spid="3">
                                            <p:txEl>
                                              <p:pRg st="5" end="5"/>
                                            </p:txEl>
                                          </p:spTgt>
                                        </p:tgtEl>
                                      </p:cBhvr>
                                      <p:to x="100000" y="60000"/>
                                    </p:animScale>
                                    <p:animScale>
                                      <p:cBhvr>
                                        <p:cTn id="102" dur="166" decel="50000">
                                          <p:stCondLst>
                                            <p:cond delay="676"/>
                                          </p:stCondLst>
                                        </p:cTn>
                                        <p:tgtEl>
                                          <p:spTgt spid="3">
                                            <p:txEl>
                                              <p:pRg st="5" end="5"/>
                                            </p:txEl>
                                          </p:spTgt>
                                        </p:tgtEl>
                                      </p:cBhvr>
                                      <p:to x="100000" y="100000"/>
                                    </p:animScale>
                                    <p:animScale>
                                      <p:cBhvr>
                                        <p:cTn id="103" dur="26">
                                          <p:stCondLst>
                                            <p:cond delay="1312"/>
                                          </p:stCondLst>
                                        </p:cTn>
                                        <p:tgtEl>
                                          <p:spTgt spid="3">
                                            <p:txEl>
                                              <p:pRg st="5" end="5"/>
                                            </p:txEl>
                                          </p:spTgt>
                                        </p:tgtEl>
                                      </p:cBhvr>
                                      <p:to x="100000" y="80000"/>
                                    </p:animScale>
                                    <p:animScale>
                                      <p:cBhvr>
                                        <p:cTn id="104" dur="166" decel="50000">
                                          <p:stCondLst>
                                            <p:cond delay="1338"/>
                                          </p:stCondLst>
                                        </p:cTn>
                                        <p:tgtEl>
                                          <p:spTgt spid="3">
                                            <p:txEl>
                                              <p:pRg st="5" end="5"/>
                                            </p:txEl>
                                          </p:spTgt>
                                        </p:tgtEl>
                                      </p:cBhvr>
                                      <p:to x="100000" y="100000"/>
                                    </p:animScale>
                                    <p:animScale>
                                      <p:cBhvr>
                                        <p:cTn id="105" dur="26">
                                          <p:stCondLst>
                                            <p:cond delay="1642"/>
                                          </p:stCondLst>
                                        </p:cTn>
                                        <p:tgtEl>
                                          <p:spTgt spid="3">
                                            <p:txEl>
                                              <p:pRg st="5" end="5"/>
                                            </p:txEl>
                                          </p:spTgt>
                                        </p:tgtEl>
                                      </p:cBhvr>
                                      <p:to x="100000" y="90000"/>
                                    </p:animScale>
                                    <p:animScale>
                                      <p:cBhvr>
                                        <p:cTn id="106" dur="166" decel="50000">
                                          <p:stCondLst>
                                            <p:cond delay="1668"/>
                                          </p:stCondLst>
                                        </p:cTn>
                                        <p:tgtEl>
                                          <p:spTgt spid="3">
                                            <p:txEl>
                                              <p:pRg st="5" end="5"/>
                                            </p:txEl>
                                          </p:spTgt>
                                        </p:tgtEl>
                                      </p:cBhvr>
                                      <p:to x="100000" y="100000"/>
                                    </p:animScale>
                                    <p:animScale>
                                      <p:cBhvr>
                                        <p:cTn id="107" dur="26">
                                          <p:stCondLst>
                                            <p:cond delay="1808"/>
                                          </p:stCondLst>
                                        </p:cTn>
                                        <p:tgtEl>
                                          <p:spTgt spid="3">
                                            <p:txEl>
                                              <p:pRg st="5" end="5"/>
                                            </p:txEl>
                                          </p:spTgt>
                                        </p:tgtEl>
                                      </p:cBhvr>
                                      <p:to x="100000" y="95000"/>
                                    </p:animScale>
                                    <p:animScale>
                                      <p:cBhvr>
                                        <p:cTn id="108" dur="166" decel="50000">
                                          <p:stCondLst>
                                            <p:cond delay="1834"/>
                                          </p:stCondLst>
                                        </p:cTn>
                                        <p:tgtEl>
                                          <p:spTgt spid="3">
                                            <p:txEl>
                                              <p:pRg st="5" end="5"/>
                                            </p:txEl>
                                          </p:spTgt>
                                        </p:tgtEl>
                                      </p:cBhvr>
                                      <p:to x="100000" y="100000"/>
                                    </p:animScale>
                                  </p:childTnLst>
                                </p:cTn>
                              </p:par>
                              <p:par>
                                <p:cTn id="109" presetID="26" presetClass="entr" presetSubtype="0" fill="hold" grpId="0" nodeType="withEffect">
                                  <p:stCondLst>
                                    <p:cond delay="0"/>
                                  </p:stCondLst>
                                  <p:childTnLst>
                                    <p:set>
                                      <p:cBhvr>
                                        <p:cTn id="110" dur="1" fill="hold">
                                          <p:stCondLst>
                                            <p:cond delay="0"/>
                                          </p:stCondLst>
                                        </p:cTn>
                                        <p:tgtEl>
                                          <p:spTgt spid="3">
                                            <p:txEl>
                                              <p:pRg st="6" end="6"/>
                                            </p:txEl>
                                          </p:spTgt>
                                        </p:tgtEl>
                                        <p:attrNameLst>
                                          <p:attrName>style.visibility</p:attrName>
                                        </p:attrNameLst>
                                      </p:cBhvr>
                                      <p:to>
                                        <p:strVal val="visible"/>
                                      </p:to>
                                    </p:set>
                                    <p:animEffect transition="in" filter="wipe(down)">
                                      <p:cBhvr>
                                        <p:cTn id="111" dur="580">
                                          <p:stCondLst>
                                            <p:cond delay="0"/>
                                          </p:stCondLst>
                                        </p:cTn>
                                        <p:tgtEl>
                                          <p:spTgt spid="3">
                                            <p:txEl>
                                              <p:pRg st="6" end="6"/>
                                            </p:txEl>
                                          </p:spTgt>
                                        </p:tgtEl>
                                      </p:cBhvr>
                                    </p:animEffect>
                                    <p:anim calcmode="lin" valueType="num">
                                      <p:cBhvr>
                                        <p:cTn id="112"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17" dur="26">
                                          <p:stCondLst>
                                            <p:cond delay="650"/>
                                          </p:stCondLst>
                                        </p:cTn>
                                        <p:tgtEl>
                                          <p:spTgt spid="3">
                                            <p:txEl>
                                              <p:pRg st="6" end="6"/>
                                            </p:txEl>
                                          </p:spTgt>
                                        </p:tgtEl>
                                      </p:cBhvr>
                                      <p:to x="100000" y="60000"/>
                                    </p:animScale>
                                    <p:animScale>
                                      <p:cBhvr>
                                        <p:cTn id="118" dur="166" decel="50000">
                                          <p:stCondLst>
                                            <p:cond delay="676"/>
                                          </p:stCondLst>
                                        </p:cTn>
                                        <p:tgtEl>
                                          <p:spTgt spid="3">
                                            <p:txEl>
                                              <p:pRg st="6" end="6"/>
                                            </p:txEl>
                                          </p:spTgt>
                                        </p:tgtEl>
                                      </p:cBhvr>
                                      <p:to x="100000" y="100000"/>
                                    </p:animScale>
                                    <p:animScale>
                                      <p:cBhvr>
                                        <p:cTn id="119" dur="26">
                                          <p:stCondLst>
                                            <p:cond delay="1312"/>
                                          </p:stCondLst>
                                        </p:cTn>
                                        <p:tgtEl>
                                          <p:spTgt spid="3">
                                            <p:txEl>
                                              <p:pRg st="6" end="6"/>
                                            </p:txEl>
                                          </p:spTgt>
                                        </p:tgtEl>
                                      </p:cBhvr>
                                      <p:to x="100000" y="80000"/>
                                    </p:animScale>
                                    <p:animScale>
                                      <p:cBhvr>
                                        <p:cTn id="120" dur="166" decel="50000">
                                          <p:stCondLst>
                                            <p:cond delay="1338"/>
                                          </p:stCondLst>
                                        </p:cTn>
                                        <p:tgtEl>
                                          <p:spTgt spid="3">
                                            <p:txEl>
                                              <p:pRg st="6" end="6"/>
                                            </p:txEl>
                                          </p:spTgt>
                                        </p:tgtEl>
                                      </p:cBhvr>
                                      <p:to x="100000" y="100000"/>
                                    </p:animScale>
                                    <p:animScale>
                                      <p:cBhvr>
                                        <p:cTn id="121" dur="26">
                                          <p:stCondLst>
                                            <p:cond delay="1642"/>
                                          </p:stCondLst>
                                        </p:cTn>
                                        <p:tgtEl>
                                          <p:spTgt spid="3">
                                            <p:txEl>
                                              <p:pRg st="6" end="6"/>
                                            </p:txEl>
                                          </p:spTgt>
                                        </p:tgtEl>
                                      </p:cBhvr>
                                      <p:to x="100000" y="90000"/>
                                    </p:animScale>
                                    <p:animScale>
                                      <p:cBhvr>
                                        <p:cTn id="122" dur="166" decel="50000">
                                          <p:stCondLst>
                                            <p:cond delay="1668"/>
                                          </p:stCondLst>
                                        </p:cTn>
                                        <p:tgtEl>
                                          <p:spTgt spid="3">
                                            <p:txEl>
                                              <p:pRg st="6" end="6"/>
                                            </p:txEl>
                                          </p:spTgt>
                                        </p:tgtEl>
                                      </p:cBhvr>
                                      <p:to x="100000" y="100000"/>
                                    </p:animScale>
                                    <p:animScale>
                                      <p:cBhvr>
                                        <p:cTn id="123" dur="26">
                                          <p:stCondLst>
                                            <p:cond delay="1808"/>
                                          </p:stCondLst>
                                        </p:cTn>
                                        <p:tgtEl>
                                          <p:spTgt spid="3">
                                            <p:txEl>
                                              <p:pRg st="6" end="6"/>
                                            </p:txEl>
                                          </p:spTgt>
                                        </p:tgtEl>
                                      </p:cBhvr>
                                      <p:to x="100000" y="95000"/>
                                    </p:animScale>
                                    <p:animScale>
                                      <p:cBhvr>
                                        <p:cTn id="124" dur="166" decel="50000">
                                          <p:stCondLst>
                                            <p:cond delay="1834"/>
                                          </p:stCondLst>
                                        </p:cTn>
                                        <p:tgtEl>
                                          <p:spTgt spid="3">
                                            <p:txEl>
                                              <p:pRg st="6" end="6"/>
                                            </p:txEl>
                                          </p:spTgt>
                                        </p:tgtEl>
                                      </p:cBhvr>
                                      <p:to x="100000" y="100000"/>
                                    </p:animScale>
                                  </p:childTnLst>
                                </p:cTn>
                              </p:par>
                            </p:childTnLst>
                          </p:cTn>
                        </p:par>
                      </p:childTnLst>
                    </p:cTn>
                  </p:par>
                  <p:par>
                    <p:cTn id="125" fill="hold">
                      <p:stCondLst>
                        <p:cond delay="indefinite"/>
                      </p:stCondLst>
                      <p:childTnLst>
                        <p:par>
                          <p:cTn id="126" fill="hold">
                            <p:stCondLst>
                              <p:cond delay="0"/>
                            </p:stCondLst>
                            <p:childTnLst>
                              <p:par>
                                <p:cTn id="127" presetID="26" presetClass="entr" presetSubtype="0" fill="hold" grpId="0" nodeType="clickEffect">
                                  <p:stCondLst>
                                    <p:cond delay="0"/>
                                  </p:stCondLst>
                                  <p:childTnLst>
                                    <p:set>
                                      <p:cBhvr>
                                        <p:cTn id="128" dur="1" fill="hold">
                                          <p:stCondLst>
                                            <p:cond delay="0"/>
                                          </p:stCondLst>
                                        </p:cTn>
                                        <p:tgtEl>
                                          <p:spTgt spid="3">
                                            <p:txEl>
                                              <p:pRg st="7" end="7"/>
                                            </p:txEl>
                                          </p:spTgt>
                                        </p:tgtEl>
                                        <p:attrNameLst>
                                          <p:attrName>style.visibility</p:attrName>
                                        </p:attrNameLst>
                                      </p:cBhvr>
                                      <p:to>
                                        <p:strVal val="visible"/>
                                      </p:to>
                                    </p:set>
                                    <p:animEffect transition="in" filter="wipe(down)">
                                      <p:cBhvr>
                                        <p:cTn id="129" dur="580">
                                          <p:stCondLst>
                                            <p:cond delay="0"/>
                                          </p:stCondLst>
                                        </p:cTn>
                                        <p:tgtEl>
                                          <p:spTgt spid="3">
                                            <p:txEl>
                                              <p:pRg st="7" end="7"/>
                                            </p:txEl>
                                          </p:spTgt>
                                        </p:tgtEl>
                                      </p:cBhvr>
                                    </p:animEffect>
                                    <p:anim calcmode="lin" valueType="num">
                                      <p:cBhvr>
                                        <p:cTn id="130"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31"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32"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3"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4"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5" dur="26">
                                          <p:stCondLst>
                                            <p:cond delay="650"/>
                                          </p:stCondLst>
                                        </p:cTn>
                                        <p:tgtEl>
                                          <p:spTgt spid="3">
                                            <p:txEl>
                                              <p:pRg st="7" end="7"/>
                                            </p:txEl>
                                          </p:spTgt>
                                        </p:tgtEl>
                                      </p:cBhvr>
                                      <p:to x="100000" y="60000"/>
                                    </p:animScale>
                                    <p:animScale>
                                      <p:cBhvr>
                                        <p:cTn id="136" dur="166" decel="50000">
                                          <p:stCondLst>
                                            <p:cond delay="676"/>
                                          </p:stCondLst>
                                        </p:cTn>
                                        <p:tgtEl>
                                          <p:spTgt spid="3">
                                            <p:txEl>
                                              <p:pRg st="7" end="7"/>
                                            </p:txEl>
                                          </p:spTgt>
                                        </p:tgtEl>
                                      </p:cBhvr>
                                      <p:to x="100000" y="100000"/>
                                    </p:animScale>
                                    <p:animScale>
                                      <p:cBhvr>
                                        <p:cTn id="137" dur="26">
                                          <p:stCondLst>
                                            <p:cond delay="1312"/>
                                          </p:stCondLst>
                                        </p:cTn>
                                        <p:tgtEl>
                                          <p:spTgt spid="3">
                                            <p:txEl>
                                              <p:pRg st="7" end="7"/>
                                            </p:txEl>
                                          </p:spTgt>
                                        </p:tgtEl>
                                      </p:cBhvr>
                                      <p:to x="100000" y="80000"/>
                                    </p:animScale>
                                    <p:animScale>
                                      <p:cBhvr>
                                        <p:cTn id="138" dur="166" decel="50000">
                                          <p:stCondLst>
                                            <p:cond delay="1338"/>
                                          </p:stCondLst>
                                        </p:cTn>
                                        <p:tgtEl>
                                          <p:spTgt spid="3">
                                            <p:txEl>
                                              <p:pRg st="7" end="7"/>
                                            </p:txEl>
                                          </p:spTgt>
                                        </p:tgtEl>
                                      </p:cBhvr>
                                      <p:to x="100000" y="100000"/>
                                    </p:animScale>
                                    <p:animScale>
                                      <p:cBhvr>
                                        <p:cTn id="139" dur="26">
                                          <p:stCondLst>
                                            <p:cond delay="1642"/>
                                          </p:stCondLst>
                                        </p:cTn>
                                        <p:tgtEl>
                                          <p:spTgt spid="3">
                                            <p:txEl>
                                              <p:pRg st="7" end="7"/>
                                            </p:txEl>
                                          </p:spTgt>
                                        </p:tgtEl>
                                      </p:cBhvr>
                                      <p:to x="100000" y="90000"/>
                                    </p:animScale>
                                    <p:animScale>
                                      <p:cBhvr>
                                        <p:cTn id="140" dur="166" decel="50000">
                                          <p:stCondLst>
                                            <p:cond delay="1668"/>
                                          </p:stCondLst>
                                        </p:cTn>
                                        <p:tgtEl>
                                          <p:spTgt spid="3">
                                            <p:txEl>
                                              <p:pRg st="7" end="7"/>
                                            </p:txEl>
                                          </p:spTgt>
                                        </p:tgtEl>
                                      </p:cBhvr>
                                      <p:to x="100000" y="100000"/>
                                    </p:animScale>
                                    <p:animScale>
                                      <p:cBhvr>
                                        <p:cTn id="141" dur="26">
                                          <p:stCondLst>
                                            <p:cond delay="1808"/>
                                          </p:stCondLst>
                                        </p:cTn>
                                        <p:tgtEl>
                                          <p:spTgt spid="3">
                                            <p:txEl>
                                              <p:pRg st="7" end="7"/>
                                            </p:txEl>
                                          </p:spTgt>
                                        </p:tgtEl>
                                      </p:cBhvr>
                                      <p:to x="100000" y="95000"/>
                                    </p:animScale>
                                    <p:animScale>
                                      <p:cBhvr>
                                        <p:cTn id="142" dur="166" decel="50000">
                                          <p:stCondLst>
                                            <p:cond delay="1834"/>
                                          </p:stCondLst>
                                        </p:cTn>
                                        <p:tgtEl>
                                          <p:spTgt spid="3">
                                            <p:txEl>
                                              <p:pRg st="7" end="7"/>
                                            </p:txEl>
                                          </p:spTgt>
                                        </p:tgtEl>
                                      </p:cBhvr>
                                      <p:to x="100000" y="100000"/>
                                    </p:animScale>
                                  </p:childTnLst>
                                </p:cTn>
                              </p:par>
                              <p:par>
                                <p:cTn id="143" presetID="26" presetClass="entr" presetSubtype="0" fill="hold" grpId="0" nodeType="withEffect">
                                  <p:stCondLst>
                                    <p:cond delay="0"/>
                                  </p:stCondLst>
                                  <p:childTnLst>
                                    <p:set>
                                      <p:cBhvr>
                                        <p:cTn id="144" dur="1" fill="hold">
                                          <p:stCondLst>
                                            <p:cond delay="0"/>
                                          </p:stCondLst>
                                        </p:cTn>
                                        <p:tgtEl>
                                          <p:spTgt spid="3">
                                            <p:txEl>
                                              <p:pRg st="8" end="8"/>
                                            </p:txEl>
                                          </p:spTgt>
                                        </p:tgtEl>
                                        <p:attrNameLst>
                                          <p:attrName>style.visibility</p:attrName>
                                        </p:attrNameLst>
                                      </p:cBhvr>
                                      <p:to>
                                        <p:strVal val="visible"/>
                                      </p:to>
                                    </p:set>
                                    <p:animEffect transition="in" filter="wipe(down)">
                                      <p:cBhvr>
                                        <p:cTn id="145" dur="580">
                                          <p:stCondLst>
                                            <p:cond delay="0"/>
                                          </p:stCondLst>
                                        </p:cTn>
                                        <p:tgtEl>
                                          <p:spTgt spid="3">
                                            <p:txEl>
                                              <p:pRg st="8" end="8"/>
                                            </p:txEl>
                                          </p:spTgt>
                                        </p:tgtEl>
                                      </p:cBhvr>
                                    </p:animEffect>
                                    <p:anim calcmode="lin" valueType="num">
                                      <p:cBhvr>
                                        <p:cTn id="146"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47"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48"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49"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50"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51" dur="26">
                                          <p:stCondLst>
                                            <p:cond delay="650"/>
                                          </p:stCondLst>
                                        </p:cTn>
                                        <p:tgtEl>
                                          <p:spTgt spid="3">
                                            <p:txEl>
                                              <p:pRg st="8" end="8"/>
                                            </p:txEl>
                                          </p:spTgt>
                                        </p:tgtEl>
                                      </p:cBhvr>
                                      <p:to x="100000" y="60000"/>
                                    </p:animScale>
                                    <p:animScale>
                                      <p:cBhvr>
                                        <p:cTn id="152" dur="166" decel="50000">
                                          <p:stCondLst>
                                            <p:cond delay="676"/>
                                          </p:stCondLst>
                                        </p:cTn>
                                        <p:tgtEl>
                                          <p:spTgt spid="3">
                                            <p:txEl>
                                              <p:pRg st="8" end="8"/>
                                            </p:txEl>
                                          </p:spTgt>
                                        </p:tgtEl>
                                      </p:cBhvr>
                                      <p:to x="100000" y="100000"/>
                                    </p:animScale>
                                    <p:animScale>
                                      <p:cBhvr>
                                        <p:cTn id="153" dur="26">
                                          <p:stCondLst>
                                            <p:cond delay="1312"/>
                                          </p:stCondLst>
                                        </p:cTn>
                                        <p:tgtEl>
                                          <p:spTgt spid="3">
                                            <p:txEl>
                                              <p:pRg st="8" end="8"/>
                                            </p:txEl>
                                          </p:spTgt>
                                        </p:tgtEl>
                                      </p:cBhvr>
                                      <p:to x="100000" y="80000"/>
                                    </p:animScale>
                                    <p:animScale>
                                      <p:cBhvr>
                                        <p:cTn id="154" dur="166" decel="50000">
                                          <p:stCondLst>
                                            <p:cond delay="1338"/>
                                          </p:stCondLst>
                                        </p:cTn>
                                        <p:tgtEl>
                                          <p:spTgt spid="3">
                                            <p:txEl>
                                              <p:pRg st="8" end="8"/>
                                            </p:txEl>
                                          </p:spTgt>
                                        </p:tgtEl>
                                      </p:cBhvr>
                                      <p:to x="100000" y="100000"/>
                                    </p:animScale>
                                    <p:animScale>
                                      <p:cBhvr>
                                        <p:cTn id="155" dur="26">
                                          <p:stCondLst>
                                            <p:cond delay="1642"/>
                                          </p:stCondLst>
                                        </p:cTn>
                                        <p:tgtEl>
                                          <p:spTgt spid="3">
                                            <p:txEl>
                                              <p:pRg st="8" end="8"/>
                                            </p:txEl>
                                          </p:spTgt>
                                        </p:tgtEl>
                                      </p:cBhvr>
                                      <p:to x="100000" y="90000"/>
                                    </p:animScale>
                                    <p:animScale>
                                      <p:cBhvr>
                                        <p:cTn id="156" dur="166" decel="50000">
                                          <p:stCondLst>
                                            <p:cond delay="1668"/>
                                          </p:stCondLst>
                                        </p:cTn>
                                        <p:tgtEl>
                                          <p:spTgt spid="3">
                                            <p:txEl>
                                              <p:pRg st="8" end="8"/>
                                            </p:txEl>
                                          </p:spTgt>
                                        </p:tgtEl>
                                      </p:cBhvr>
                                      <p:to x="100000" y="100000"/>
                                    </p:animScale>
                                    <p:animScale>
                                      <p:cBhvr>
                                        <p:cTn id="157" dur="26">
                                          <p:stCondLst>
                                            <p:cond delay="1808"/>
                                          </p:stCondLst>
                                        </p:cTn>
                                        <p:tgtEl>
                                          <p:spTgt spid="3">
                                            <p:txEl>
                                              <p:pRg st="8" end="8"/>
                                            </p:txEl>
                                          </p:spTgt>
                                        </p:tgtEl>
                                      </p:cBhvr>
                                      <p:to x="100000" y="95000"/>
                                    </p:animScale>
                                    <p:animScale>
                                      <p:cBhvr>
                                        <p:cTn id="158"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If you have trouble finding credible information…</a:t>
            </a:r>
            <a:endParaRPr lang="en-US" sz="4000" dirty="0"/>
          </a:p>
        </p:txBody>
      </p:sp>
      <p:sp>
        <p:nvSpPr>
          <p:cNvPr id="3" name="Content Placeholder 2"/>
          <p:cNvSpPr>
            <a:spLocks noGrp="1"/>
          </p:cNvSpPr>
          <p:nvPr>
            <p:ph idx="1"/>
          </p:nvPr>
        </p:nvSpPr>
        <p:spPr/>
        <p:txBody>
          <a:bodyPr/>
          <a:lstStyle/>
          <a:p>
            <a:r>
              <a:rPr lang="en-US" dirty="0" smtClean="0"/>
              <a:t>Try using different KEY WORDS</a:t>
            </a:r>
          </a:p>
          <a:p>
            <a:r>
              <a:rPr lang="en-US" dirty="0"/>
              <a:t>Put your KEY WORDS in a different order</a:t>
            </a:r>
          </a:p>
          <a:p>
            <a:r>
              <a:rPr lang="en-US" dirty="0" smtClean="0"/>
              <a:t>Be </a:t>
            </a:r>
            <a:r>
              <a:rPr lang="en-US" dirty="0"/>
              <a:t>more specific.</a:t>
            </a:r>
          </a:p>
          <a:p>
            <a:r>
              <a:rPr lang="en-US" dirty="0" smtClean="0"/>
              <a:t>Delete some words from your search</a:t>
            </a:r>
          </a:p>
          <a:p>
            <a:r>
              <a:rPr lang="en-US" dirty="0" smtClean="0"/>
              <a:t>Try using the singular and/or plural form of a word</a:t>
            </a:r>
          </a:p>
          <a:p>
            <a:r>
              <a:rPr lang="en-US" dirty="0" smtClean="0"/>
              <a:t>Try going to the next page of the SERPs (search engine result pages)</a:t>
            </a:r>
          </a:p>
          <a:p>
            <a:r>
              <a:rPr lang="en-US" dirty="0" smtClean="0"/>
              <a:t>Ask for help!</a:t>
            </a:r>
          </a:p>
          <a:p>
            <a:pPr lvl="4"/>
            <a:r>
              <a:rPr lang="en-US" sz="1600" dirty="0" smtClean="0"/>
              <a:t>Source: </a:t>
            </a:r>
            <a:r>
              <a:rPr lang="en-US" sz="1600" dirty="0">
                <a:hlinkClick r:id="rId2"/>
              </a:rPr>
              <a:t>http://</a:t>
            </a:r>
            <a:r>
              <a:rPr lang="en-US" sz="1600" dirty="0" smtClean="0">
                <a:hlinkClick r:id="rId2"/>
              </a:rPr>
              <a:t>www.kyvl.org/kids/p2_search/cantFind.html</a:t>
            </a:r>
            <a:r>
              <a:rPr lang="en-US" sz="1600" dirty="0" smtClean="0"/>
              <a:t> </a:t>
            </a:r>
          </a:p>
        </p:txBody>
      </p:sp>
    </p:spTree>
    <p:extLst>
      <p:ext uri="{BB962C8B-B14F-4D97-AF65-F5344CB8AC3E}">
        <p14:creationId xmlns:p14="http://schemas.microsoft.com/office/powerpoint/2010/main" val="3326123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p:cTn id="54"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 sure if it’s good or bad?</a:t>
            </a:r>
            <a:endParaRPr lang="en-US" dirty="0"/>
          </a:p>
        </p:txBody>
      </p:sp>
      <p:sp>
        <p:nvSpPr>
          <p:cNvPr id="3" name="Content Placeholder 2"/>
          <p:cNvSpPr>
            <a:spLocks noGrp="1"/>
          </p:cNvSpPr>
          <p:nvPr>
            <p:ph idx="1"/>
          </p:nvPr>
        </p:nvSpPr>
        <p:spPr/>
        <p:txBody>
          <a:bodyPr>
            <a:normAutofit fontScale="92500"/>
          </a:bodyPr>
          <a:lstStyle/>
          <a:p>
            <a:r>
              <a:rPr lang="en-US" dirty="0" smtClean="0"/>
              <a:t>Is it a .</a:t>
            </a:r>
            <a:r>
              <a:rPr lang="en-US" dirty="0" err="1" smtClean="0"/>
              <a:t>gov</a:t>
            </a:r>
            <a:r>
              <a:rPr lang="en-US" dirty="0" smtClean="0"/>
              <a:t> and .</a:t>
            </a:r>
            <a:r>
              <a:rPr lang="en-US" dirty="0" err="1" smtClean="0"/>
              <a:t>edu</a:t>
            </a:r>
            <a:r>
              <a:rPr lang="en-US" dirty="0" smtClean="0"/>
              <a:t> website?</a:t>
            </a:r>
          </a:p>
          <a:p>
            <a:r>
              <a:rPr lang="en-US" dirty="0" smtClean="0"/>
              <a:t>Is it an Online Journal or </a:t>
            </a:r>
            <a:r>
              <a:rPr lang="en-US" smtClean="0"/>
              <a:t>Educational magazine?</a:t>
            </a:r>
            <a:endParaRPr lang="en-US" dirty="0" smtClean="0"/>
          </a:p>
          <a:p>
            <a:r>
              <a:rPr lang="en-US" dirty="0" smtClean="0"/>
              <a:t>Is it a well known and credible News Source?</a:t>
            </a:r>
          </a:p>
          <a:p>
            <a:pPr lvl="1"/>
            <a:r>
              <a:rPr lang="en-US" dirty="0" smtClean="0"/>
              <a:t>Television AND Print News (Magazines/News papers)</a:t>
            </a:r>
          </a:p>
          <a:p>
            <a:r>
              <a:rPr lang="en-US" dirty="0"/>
              <a:t>Check the dates</a:t>
            </a:r>
          </a:p>
          <a:p>
            <a:r>
              <a:rPr lang="en-US" dirty="0"/>
              <a:t>Investigate the author</a:t>
            </a:r>
          </a:p>
          <a:p>
            <a:pPr lvl="1"/>
            <a:r>
              <a:rPr lang="en-US" dirty="0"/>
              <a:t>They should be an </a:t>
            </a:r>
            <a:r>
              <a:rPr lang="en-US" dirty="0" smtClean="0"/>
              <a:t>EXPERT</a:t>
            </a:r>
          </a:p>
          <a:p>
            <a:r>
              <a:rPr lang="en-US" dirty="0" smtClean="0"/>
              <a:t>Are the sources listed?</a:t>
            </a:r>
          </a:p>
          <a:p>
            <a:pPr lvl="1"/>
            <a:r>
              <a:rPr lang="en-US" dirty="0" smtClean="0"/>
              <a:t>If not, check </a:t>
            </a:r>
            <a:r>
              <a:rPr lang="en-US" dirty="0"/>
              <a:t>three other </a:t>
            </a:r>
            <a:r>
              <a:rPr lang="en-US" dirty="0" smtClean="0"/>
              <a:t>sources </a:t>
            </a:r>
            <a:r>
              <a:rPr lang="en-US" dirty="0"/>
              <a:t>to compare </a:t>
            </a:r>
            <a:r>
              <a:rPr lang="en-US" dirty="0" smtClean="0"/>
              <a:t>information</a:t>
            </a:r>
          </a:p>
          <a:p>
            <a:pPr lvl="3"/>
            <a:r>
              <a:rPr lang="en-US" sz="1600" dirty="0" smtClean="0">
                <a:hlinkClick r:id="rId2"/>
              </a:rPr>
              <a:t>Source: http</a:t>
            </a:r>
            <a:r>
              <a:rPr lang="en-US" sz="1600" dirty="0">
                <a:hlinkClick r:id="rId2"/>
              </a:rPr>
              <a:t>://</a:t>
            </a:r>
            <a:r>
              <a:rPr lang="en-US" sz="1600" dirty="0" smtClean="0">
                <a:hlinkClick r:id="rId2"/>
              </a:rPr>
              <a:t>homeworktips.about.com/od/researchandreference/a/internet.htm</a:t>
            </a:r>
            <a:r>
              <a:rPr lang="en-US" sz="1600" dirty="0" smtClean="0"/>
              <a:t> </a:t>
            </a:r>
            <a:endParaRPr lang="en-US" sz="1600" dirty="0"/>
          </a:p>
        </p:txBody>
      </p:sp>
    </p:spTree>
    <p:extLst>
      <p:ext uri="{BB962C8B-B14F-4D97-AF65-F5344CB8AC3E}">
        <p14:creationId xmlns:p14="http://schemas.microsoft.com/office/powerpoint/2010/main" val="333977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5" end="5"/>
                                            </p:txEl>
                                          </p:spTgt>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p:cTn id="5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p:cTn id="5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2" dur="1000"/>
                                        <p:tgtEl>
                                          <p:spTgt spid="3">
                                            <p:txEl>
                                              <p:pRg st="7" end="7"/>
                                            </p:txEl>
                                          </p:spTgt>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 calcmode="lin" valueType="num">
                                      <p:cBhvr>
                                        <p:cTn id="6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8" dur="1000"/>
                                        <p:tgtEl>
                                          <p:spTgt spid="3">
                                            <p:txEl>
                                              <p:pRg st="8" end="8"/>
                                            </p:txEl>
                                          </p:spTgt>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p:cTn id="71"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USE</a:t>
            </a:r>
            <a:endParaRPr lang="en-US" dirty="0"/>
          </a:p>
        </p:txBody>
      </p:sp>
      <p:sp>
        <p:nvSpPr>
          <p:cNvPr id="3" name="Content Placeholder 2"/>
          <p:cNvSpPr>
            <a:spLocks noGrp="1"/>
          </p:cNvSpPr>
          <p:nvPr>
            <p:ph idx="1"/>
          </p:nvPr>
        </p:nvSpPr>
        <p:spPr/>
        <p:txBody>
          <a:bodyPr/>
          <a:lstStyle/>
          <a:p>
            <a:r>
              <a:rPr lang="en-US" dirty="0" smtClean="0"/>
              <a:t>.</a:t>
            </a:r>
            <a:r>
              <a:rPr lang="en-US" dirty="0" err="1" smtClean="0"/>
              <a:t>gov</a:t>
            </a:r>
            <a:r>
              <a:rPr lang="en-US" dirty="0" smtClean="0"/>
              <a:t> and .</a:t>
            </a:r>
            <a:r>
              <a:rPr lang="en-US" dirty="0" err="1" smtClean="0"/>
              <a:t>edu</a:t>
            </a:r>
            <a:r>
              <a:rPr lang="en-US" dirty="0" smtClean="0"/>
              <a:t> sites</a:t>
            </a:r>
          </a:p>
          <a:p>
            <a:r>
              <a:rPr lang="en-US" dirty="0" smtClean="0"/>
              <a:t>Online Journals and Educational Magazines</a:t>
            </a:r>
          </a:p>
          <a:p>
            <a:r>
              <a:rPr lang="en-US" dirty="0" smtClean="0"/>
              <a:t>Well known news sources</a:t>
            </a:r>
          </a:p>
          <a:p>
            <a:r>
              <a:rPr lang="en-US" dirty="0" smtClean="0"/>
              <a:t>Sites and articles that are up to date/current</a:t>
            </a:r>
          </a:p>
          <a:p>
            <a:r>
              <a:rPr lang="en-US" dirty="0" smtClean="0"/>
              <a:t>Articles written by authors that are known as EXPERTS in their field. </a:t>
            </a:r>
          </a:p>
          <a:p>
            <a:r>
              <a:rPr lang="en-US" dirty="0" smtClean="0"/>
              <a:t>Sources that can be backed up by at least three other sites with the same information.</a:t>
            </a:r>
          </a:p>
          <a:p>
            <a:endParaRPr lang="en-US" dirty="0" smtClean="0"/>
          </a:p>
          <a:p>
            <a:endParaRPr lang="en-US" dirty="0" smtClean="0"/>
          </a:p>
          <a:p>
            <a:endParaRPr lang="en-US" dirty="0" smtClean="0"/>
          </a:p>
          <a:p>
            <a:pPr marL="393192" lvl="1" indent="0">
              <a:buNone/>
            </a:pPr>
            <a:endParaRPr lang="en-US" dirty="0" smtClean="0"/>
          </a:p>
        </p:txBody>
      </p:sp>
    </p:spTree>
    <p:extLst>
      <p:ext uri="{BB962C8B-B14F-4D97-AF65-F5344CB8AC3E}">
        <p14:creationId xmlns:p14="http://schemas.microsoft.com/office/powerpoint/2010/main" val="373243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 Your Instincts</a:t>
            </a:r>
            <a:endParaRPr lang="en-US" dirty="0"/>
          </a:p>
        </p:txBody>
      </p:sp>
      <p:sp>
        <p:nvSpPr>
          <p:cNvPr id="3" name="Content Placeholder 2"/>
          <p:cNvSpPr>
            <a:spLocks noGrp="1"/>
          </p:cNvSpPr>
          <p:nvPr>
            <p:ph idx="1"/>
          </p:nvPr>
        </p:nvSpPr>
        <p:spPr/>
        <p:txBody>
          <a:bodyPr/>
          <a:lstStyle/>
          <a:p>
            <a:r>
              <a:rPr lang="en-US" dirty="0" smtClean="0"/>
              <a:t>If you are not sure if an online source is accurate or not, STAY AWAY FROM IT. When conducting research online, it is better to err on the side of caution than to take a risk. </a:t>
            </a:r>
          </a:p>
          <a:p>
            <a:pPr lvl="1"/>
            <a:r>
              <a:rPr lang="en-US" dirty="0" smtClean="0"/>
              <a:t>Do not use an online resource unless you are 100% sure it is credible. </a:t>
            </a:r>
          </a:p>
        </p:txBody>
      </p:sp>
    </p:spTree>
    <p:extLst>
      <p:ext uri="{BB962C8B-B14F-4D97-AF65-F5344CB8AC3E}">
        <p14:creationId xmlns:p14="http://schemas.microsoft.com/office/powerpoint/2010/main" val="281424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TotalTime>
  <Words>340</Words>
  <Application>Microsoft Office PowerPoint</Application>
  <PresentationFormat>On-screen Show (4:3)</PresentationFormat>
  <Paragraphs>46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Online Research </vt:lpstr>
      <vt:lpstr>#1 Thing to Remember</vt:lpstr>
      <vt:lpstr>Stay Away From</vt:lpstr>
      <vt:lpstr>If you have trouble finding credible information…</vt:lpstr>
      <vt:lpstr>Not sure if it’s good or bad?</vt:lpstr>
      <vt:lpstr>DO USE</vt:lpstr>
      <vt:lpstr>Trust Your Instincts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Research</dc:title>
  <dc:creator>Jill</dc:creator>
  <cp:lastModifiedBy>Jill</cp:lastModifiedBy>
  <cp:revision>14</cp:revision>
  <dcterms:created xsi:type="dcterms:W3CDTF">2014-10-21T01:09:10Z</dcterms:created>
  <dcterms:modified xsi:type="dcterms:W3CDTF">2014-10-21T02:23:43Z</dcterms:modified>
</cp:coreProperties>
</file>